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9" r:id="rId3"/>
    <p:sldId id="272" r:id="rId4"/>
    <p:sldId id="284" r:id="rId5"/>
    <p:sldId id="280" r:id="rId6"/>
    <p:sldId id="267" r:id="rId7"/>
    <p:sldId id="282" r:id="rId8"/>
    <p:sldId id="285" r:id="rId9"/>
    <p:sldId id="283" r:id="rId10"/>
    <p:sldId id="278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C7F560-5276-466D-BF88-5090412FC823}">
  <a:tblStyle styleId="{80C7F560-5276-466D-BF88-5090412FC8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/>
    <p:restoredTop sz="92048"/>
  </p:normalViewPr>
  <p:slideViewPr>
    <p:cSldViewPr snapToGrid="0" snapToObjects="1">
      <p:cViewPr varScale="1">
        <p:scale>
          <a:sx n="135" d="100"/>
          <a:sy n="135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755193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755193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7551936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7551936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e7551936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e7551936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e7551936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e7551936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2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e7551936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e7551936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e7551936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e7551936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urple" type="title">
  <p:cSld name="TITLE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purple" type="twoColTx">
  <p:cSld name="TITLE_AND_TWO_COLUMNS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hot">
  <p:cSld name="TITLE_AND_TWO_COLUMNS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purple">
  <p:cSld name="TITLE_AND_TWO_COLUMNS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3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urple" type="titleOnly">
  <p:cSld name="TITLE_ONLY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old">
  <p:cSld name="TITLE_ONL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purple">
  <p:cSld name="CAPTION_ONLY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cold">
  <p:cSld name="CAPTION_ONL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d">
  <p:cSld name="BLANK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hot">
  <p:cSld name="TITLE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old">
  <p:cSld name="TITLE_2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purple">
  <p:cSld name="TITLE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hot">
  <p:cSld name="TITLE_1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cold">
  <p:cSld name="TITLE_1_2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rple">
  <p:cSld name="TITLE_1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4375083" y="1317096"/>
            <a:ext cx="393843" cy="42645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hot">
  <p:cSld name="TITLE_1_1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4375083" y="1317096"/>
            <a:ext cx="393843" cy="42645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cold">
  <p:cSld name="TITLE_AND_BOD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94177" y="366125"/>
            <a:ext cx="290583" cy="252494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2700" y="1200150"/>
            <a:ext cx="7571700" cy="3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▹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0" r:id="rId10"/>
    <p:sldLayoutId id="2147483661" r:id="rId11"/>
    <p:sldLayoutId id="2147483663" r:id="rId12"/>
    <p:sldLayoutId id="2147483666" r:id="rId13"/>
    <p:sldLayoutId id="2147483668" r:id="rId14"/>
    <p:sldLayoutId id="2147483669" r:id="rId15"/>
    <p:sldLayoutId id="2147483671" r:id="rId16"/>
    <p:sldLayoutId id="2147483674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 amt="21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>
            <a:spLocks noGrp="1"/>
          </p:cNvSpPr>
          <p:nvPr>
            <p:ph type="ctrTitle"/>
          </p:nvPr>
        </p:nvSpPr>
        <p:spPr>
          <a:xfrm>
            <a:off x="271021" y="3039385"/>
            <a:ext cx="6375000" cy="1268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Song Genres Analysis</a:t>
            </a:r>
            <a:br>
              <a:rPr lang="en-US" dirty="0" smtClean="0"/>
            </a:br>
            <a:r>
              <a:rPr lang="en-US" sz="2000" dirty="0" smtClean="0"/>
              <a:t>NLP and Clustering Approach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dirty="0"/>
              <a:t>Metis Individual Project 4</a:t>
            </a:r>
            <a:br>
              <a:rPr lang="en-US" sz="1400" dirty="0"/>
            </a:br>
            <a:r>
              <a:rPr lang="en-US" sz="1400" dirty="0"/>
              <a:t>Shuo Jia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1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1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4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Homemade Apple"/>
                <a:ea typeface="Homemade Apple"/>
                <a:cs typeface="Homemade Apple"/>
                <a:sym typeface="Homemade Apple"/>
              </a:rPr>
              <a:t>T</a:t>
            </a:r>
            <a:r>
              <a:rPr lang="en" sz="6000" dirty="0" smtClean="0">
                <a:latin typeface="Homemade Apple"/>
                <a:ea typeface="Homemade Apple"/>
                <a:cs typeface="Homemade Apple"/>
                <a:sym typeface="Homemade Apple"/>
              </a:rPr>
              <a:t>hanks</a:t>
            </a:r>
            <a:r>
              <a:rPr lang="en" sz="6000" dirty="0">
                <a:latin typeface="Homemade Apple"/>
                <a:ea typeface="Homemade Apple"/>
                <a:cs typeface="Homemade Apple"/>
                <a:sym typeface="Homemade Apple"/>
              </a:rPr>
              <a:t>!</a:t>
            </a:r>
            <a:endParaRPr sz="60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60" name="Google Shape;360;p51"/>
          <p:cNvSpPr txBox="1">
            <a:spLocks noGrp="1"/>
          </p:cNvSpPr>
          <p:nvPr>
            <p:ph type="subTitle" idx="4294967295"/>
          </p:nvPr>
        </p:nvSpPr>
        <p:spPr>
          <a:xfrm>
            <a:off x="685800" y="1354163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62" name="Google Shape;362;p5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761250" y="663650"/>
            <a:ext cx="499264" cy="454458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61249" y="1547567"/>
            <a:ext cx="6195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 Source: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Billboard Top 100 Songs 1950 </a:t>
            </a:r>
            <a:r>
              <a:rPr lang="mr-IN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2015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Spotify API </a:t>
            </a:r>
          </a:p>
          <a:p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 Description: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Lyrics Related: lyrics, sentiment index, complexity of lyrics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Music Related: </a:t>
            </a:r>
            <a:r>
              <a:rPr lang="en-US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danceability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 energy, key, tempo, </a:t>
            </a:r>
            <a:r>
              <a:rPr lang="en-US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acousticness</a:t>
            </a:r>
            <a:endParaRPr lang="en-US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Analysis Objective: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NLP and topic modeling on lyrics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Unsupervised learning on all features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Potentially build recommendation system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63650"/>
            <a:ext cx="2068384" cy="516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319753"/>
            <a:ext cx="2068384" cy="547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020134"/>
            <a:ext cx="2068384" cy="62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16225" y="2667713"/>
            <a:ext cx="9135900" cy="3795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  <a:endParaRPr sz="2400" dirty="0">
              <a:latin typeface="Times New Roman" charset="0"/>
              <a:ea typeface="Times New Roman" charset="0"/>
              <a:cs typeface="Times New Roman" charset="0"/>
              <a:sym typeface="Homemade Apple"/>
            </a:endParaRPr>
          </a:p>
        </p:txBody>
      </p:sp>
      <p:cxnSp>
        <p:nvCxnSpPr>
          <p:cNvPr id="286" name="Google Shape;286;p45"/>
          <p:cNvCxnSpPr/>
          <p:nvPr/>
        </p:nvCxnSpPr>
        <p:spPr>
          <a:xfrm>
            <a:off x="4050" y="2857500"/>
            <a:ext cx="91359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3" name="Google Shape;293;p4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charset="0"/>
                <a:ea typeface="Times New Roman" charset="0"/>
                <a:cs typeface="Times New Roman" charset="0"/>
              </a:rPr>
              <a:t>3</a:t>
            </a:fld>
            <a:endParaRPr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9920" y="1594406"/>
            <a:ext cx="2412893" cy="1319740"/>
            <a:chOff x="207566" y="1594419"/>
            <a:chExt cx="2412893" cy="1319740"/>
          </a:xfrm>
        </p:grpSpPr>
        <p:cxnSp>
          <p:nvCxnSpPr>
            <p:cNvPr id="287" name="Google Shape;287;p45"/>
            <p:cNvCxnSpPr/>
            <p:nvPr/>
          </p:nvCxnSpPr>
          <p:spPr>
            <a:xfrm rot="10800000">
              <a:off x="1183593" y="1988095"/>
              <a:ext cx="0" cy="869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0" name="Google Shape;290;p45"/>
            <p:cNvSpPr txBox="1"/>
            <p:nvPr/>
          </p:nvSpPr>
          <p:spPr>
            <a:xfrm>
              <a:off x="207566" y="1594419"/>
              <a:ext cx="23103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  <a:sym typeface="Raleway"/>
                </a:rPr>
                <a:t>NLP Text Preprocessing</a:t>
              </a:r>
              <a:endParaRPr sz="16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225525" y="1898496"/>
              <a:ext cx="13949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Tokenize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Text Cleansing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Bigrams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Remove </a:t>
              </a:r>
              <a:r>
                <a:rPr lang="en-US" sz="1200" dirty="0" err="1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Stopwords</a:t>
              </a:r>
              <a:endParaRPr lang="en-US" sz="1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r>
                <a:rPr lang="en-US" sz="1200" dirty="0" err="1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Lemmanization</a:t>
              </a:r>
              <a:endParaRPr lang="en-US" sz="12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14223" y="2857463"/>
            <a:ext cx="2407544" cy="1243816"/>
            <a:chOff x="1921575" y="2857463"/>
            <a:chExt cx="2407544" cy="1243816"/>
          </a:xfrm>
        </p:grpSpPr>
        <p:cxnSp>
          <p:nvCxnSpPr>
            <p:cNvPr id="289" name="Google Shape;289;p45"/>
            <p:cNvCxnSpPr/>
            <p:nvPr/>
          </p:nvCxnSpPr>
          <p:spPr>
            <a:xfrm rot="10800000">
              <a:off x="2620646" y="2857463"/>
              <a:ext cx="0" cy="869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" name="TextBox 3"/>
            <p:cNvSpPr txBox="1"/>
            <p:nvPr/>
          </p:nvSpPr>
          <p:spPr>
            <a:xfrm>
              <a:off x="1921575" y="3762725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Topic Modeling</a:t>
              </a:r>
              <a:endParaRPr lang="en-US" sz="16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32821" y="3025112"/>
              <a:ext cx="16962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LDA </a:t>
              </a:r>
              <a:r>
                <a:rPr lang="en-US" sz="1200" dirty="0" err="1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Gensim</a:t>
              </a:r>
              <a:endParaRPr lang="en-US" sz="1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Visualization </a:t>
              </a:r>
              <a:r>
                <a:rPr lang="en-US" sz="1200" dirty="0" err="1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pyLDAvis</a:t>
              </a:r>
              <a:endParaRPr lang="en-US" sz="1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Model Evaluation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Topic Space Mapping</a:t>
              </a:r>
              <a:endParaRPr lang="en-US" sz="12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33908" y="1627661"/>
            <a:ext cx="2034026" cy="1192018"/>
            <a:chOff x="4281915" y="1645200"/>
            <a:chExt cx="2034026" cy="1192018"/>
          </a:xfrm>
        </p:grpSpPr>
        <p:cxnSp>
          <p:nvCxnSpPr>
            <p:cNvPr id="14" name="Google Shape;288;p45"/>
            <p:cNvCxnSpPr/>
            <p:nvPr/>
          </p:nvCxnSpPr>
          <p:spPr>
            <a:xfrm rot="10800000">
              <a:off x="4726026" y="1967818"/>
              <a:ext cx="0" cy="869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" name="TextBox 7"/>
            <p:cNvSpPr txBox="1"/>
            <p:nvPr/>
          </p:nvSpPr>
          <p:spPr>
            <a:xfrm>
              <a:off x="4281915" y="1645200"/>
              <a:ext cx="10422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Clustering</a:t>
              </a:r>
              <a:endParaRPr lang="en-US" sz="16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4677" y="1885443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 </a:t>
              </a:r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Means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DBSCAN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PCA 3D Visualization</a:t>
              </a:r>
              <a:endParaRPr lang="en-US" sz="12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97581" y="2894070"/>
            <a:ext cx="1827904" cy="1207208"/>
            <a:chOff x="6697581" y="2894070"/>
            <a:chExt cx="1827904" cy="1207208"/>
          </a:xfrm>
        </p:grpSpPr>
        <p:cxnSp>
          <p:nvCxnSpPr>
            <p:cNvPr id="25" name="Google Shape;289;p45"/>
            <p:cNvCxnSpPr/>
            <p:nvPr/>
          </p:nvCxnSpPr>
          <p:spPr>
            <a:xfrm rot="10800000">
              <a:off x="7250778" y="2894070"/>
              <a:ext cx="0" cy="869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6" name="TextBox 15"/>
            <p:cNvSpPr txBox="1"/>
            <p:nvPr/>
          </p:nvSpPr>
          <p:spPr>
            <a:xfrm>
              <a:off x="6697581" y="3762724"/>
              <a:ext cx="1241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Future Work</a:t>
              </a:r>
              <a:endParaRPr lang="en-US" sz="16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50777" y="3554833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Recommendation</a:t>
              </a:r>
              <a:endParaRPr lang="en-US" sz="120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378019" y="843858"/>
            <a:ext cx="3330585" cy="413848"/>
            <a:chOff x="5679077" y="1318789"/>
            <a:chExt cx="3330585" cy="41384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077" y="1321846"/>
              <a:ext cx="791814" cy="41079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924" y="1414458"/>
              <a:ext cx="592391" cy="23397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36" y="1318789"/>
              <a:ext cx="402277" cy="41384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30" y="1371632"/>
              <a:ext cx="571500" cy="3081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247" y="1516540"/>
              <a:ext cx="690415" cy="16545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13" y="1327268"/>
            <a:ext cx="1036561" cy="3214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64" y="1334392"/>
            <a:ext cx="859903" cy="2977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24486" y="1828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Topic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Modeling - LDA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Times New Roman" charset="0"/>
                <a:ea typeface="Times New Roman" charset="0"/>
                <a:cs typeface="Times New Roman" charset="0"/>
              </a:rPr>
              <a:t>4</a:t>
            </a:fld>
            <a:endParaRPr lang="uk-UA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391" y="986805"/>
            <a:ext cx="5514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Find Optimal </a:t>
            </a:r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Number 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 Topics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Coherence Score -  Assessing </a:t>
            </a:r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uality of Learned Topics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Best Number of Topics - 8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9" y="1612900"/>
            <a:ext cx="4978400" cy="353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7170" y="1822584"/>
            <a:ext cx="22156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1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 Life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2: Romance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3: Party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4: Family | Happiness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5: Sexual Oriented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6: Clubbing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7: Sadness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Topic 8: Violence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16225" y="2667713"/>
            <a:ext cx="9135900" cy="3795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385" y="115503"/>
            <a:ext cx="8412480" cy="491369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Clustering </a:t>
            </a:r>
            <a:r>
              <a:rPr lang="mr-IN" sz="2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K Means</a:t>
            </a:r>
            <a:endParaRPr sz="2400" dirty="0">
              <a:latin typeface="Times New Roman" charset="0"/>
              <a:ea typeface="Times New Roman" charset="0"/>
              <a:cs typeface="Times New Roman" charset="0"/>
              <a:sym typeface="Homemade Apple"/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charset="0"/>
                <a:ea typeface="Times New Roman" charset="0"/>
                <a:cs typeface="Times New Roman" charset="0"/>
              </a:rPr>
              <a:t>6</a:t>
            </a:fld>
            <a:endParaRPr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192" y="1038485"/>
            <a:ext cx="34660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Find Optimal Number of Clusters: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Elbow Plot </a:t>
            </a:r>
            <a:r>
              <a:rPr lang="mr-IN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Inertia 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Average Silhouette Score (0.13) 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PCA 3D Visualization</a:t>
            </a:r>
          </a:p>
          <a:p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90" y="156003"/>
            <a:ext cx="3652210" cy="2389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8" y="2529561"/>
            <a:ext cx="5232400" cy="238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2529562"/>
            <a:ext cx="3073400" cy="2387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Clustering </a:t>
            </a:r>
            <a:r>
              <a:rPr lang="mr-IN" sz="2400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DBSCAN (Euclidean)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Times New Roman" charset="0"/>
                <a:ea typeface="Times New Roman" charset="0"/>
                <a:cs typeface="Times New Roman" charset="0"/>
              </a:rPr>
              <a:t>7</a:t>
            </a:fld>
            <a:endParaRPr lang="uk-UA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349451"/>
            <a:ext cx="7924800" cy="2717800"/>
            <a:chOff x="381000" y="1955851"/>
            <a:chExt cx="7924800" cy="2717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955851"/>
              <a:ext cx="3783412" cy="2717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700" y="1955852"/>
              <a:ext cx="3975100" cy="271779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39800" y="1143000"/>
            <a:ext cx="26260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Find Optimal Epsilon (0.7)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 Nearest Neighbors</a:t>
            </a:r>
          </a:p>
          <a:p>
            <a:endParaRPr lang="en-US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Find Optimal </a:t>
            </a:r>
            <a:r>
              <a:rPr lang="en-US" b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Min_samples</a:t>
            </a:r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(5)</a:t>
            </a:r>
          </a:p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Silhouette score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4859" y="1143000"/>
            <a:ext cx="2747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Silhoutte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Score: 0.194</a:t>
            </a:r>
          </a:p>
          <a:p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N_clusters_dbscan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=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Clustering Results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4" y="842007"/>
            <a:ext cx="6401131" cy="42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Future Improvements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800100" y="1282700"/>
            <a:ext cx="45945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Map the Clusters to Genres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Apply PCA Dimension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eduction before Clustering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Feature Processing/ Selection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Build on Recommendation Based on Clustering Results</a:t>
            </a:r>
          </a:p>
        </p:txBody>
      </p:sp>
    </p:spTree>
    <p:extLst>
      <p:ext uri="{BB962C8B-B14F-4D97-AF65-F5344CB8AC3E}">
        <p14:creationId xmlns:p14="http://schemas.microsoft.com/office/powerpoint/2010/main" val="8970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r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A90C98"/>
      </a:accent1>
      <a:accent2>
        <a:srgbClr val="3A1394"/>
      </a:accent2>
      <a:accent3>
        <a:srgbClr val="00D6B5"/>
      </a:accent3>
      <a:accent4>
        <a:srgbClr val="172495"/>
      </a:accent4>
      <a:accent5>
        <a:srgbClr val="FFA400"/>
      </a:accent5>
      <a:accent6>
        <a:srgbClr val="BA006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145</Words>
  <Application>Microsoft Macintosh PowerPoint</Application>
  <PresentationFormat>On-screen Show (16:9)</PresentationFormat>
  <Paragraphs>77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Homemade Apple</vt:lpstr>
      <vt:lpstr>Arial</vt:lpstr>
      <vt:lpstr>Raleway</vt:lpstr>
      <vt:lpstr>Lear template</vt:lpstr>
      <vt:lpstr>Song Genres Analysis NLP and Clustering Approach  Metis Individual Project 4 Shuo Jia  </vt:lpstr>
      <vt:lpstr>PowerPoint Presentation</vt:lpstr>
      <vt:lpstr>Methodology</vt:lpstr>
      <vt:lpstr>Topic Modeling - LDA</vt:lpstr>
      <vt:lpstr>PowerPoint Presentation</vt:lpstr>
      <vt:lpstr>Clustering – K Means</vt:lpstr>
      <vt:lpstr>Clustering – DBSCAN (Euclidean) </vt:lpstr>
      <vt:lpstr>Clustering Results</vt:lpstr>
      <vt:lpstr>Future Improvements</vt:lpstr>
      <vt:lpstr>Thanks!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Genres Analysis</dc:title>
  <cp:lastModifiedBy>Shuo Jia</cp:lastModifiedBy>
  <cp:revision>99</cp:revision>
  <dcterms:modified xsi:type="dcterms:W3CDTF">2019-08-23T21:40:11Z</dcterms:modified>
</cp:coreProperties>
</file>